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sldIdLst>
    <p:sldId id="297" r:id="rId5"/>
    <p:sldId id="362" r:id="rId6"/>
    <p:sldId id="359" r:id="rId7"/>
    <p:sldId id="325" r:id="rId8"/>
    <p:sldId id="337" r:id="rId9"/>
    <p:sldId id="345" r:id="rId10"/>
    <p:sldId id="360" r:id="rId11"/>
    <p:sldId id="332" r:id="rId12"/>
    <p:sldId id="361" r:id="rId13"/>
    <p:sldId id="347" r:id="rId14"/>
    <p:sldId id="363" r:id="rId15"/>
    <p:sldId id="358" r:id="rId16"/>
    <p:sldId id="350" r:id="rId17"/>
    <p:sldId id="35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E98"/>
    <a:srgbClr val="248CD2"/>
    <a:srgbClr val="731F1C"/>
    <a:srgbClr val="6666FF"/>
    <a:srgbClr val="B2606E"/>
    <a:srgbClr val="0D3047"/>
    <a:srgbClr val="0B2B41"/>
    <a:srgbClr val="114263"/>
    <a:srgbClr val="401918"/>
    <a:srgbClr val="AB6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45EE3-3896-4111-B618-026B15E0B5C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4FDB52F-D054-484C-80E1-E5C135184C7A}">
      <dgm:prSet phldrT="[Text]"/>
      <dgm:spPr/>
      <dgm:t>
        <a:bodyPr/>
        <a:lstStyle/>
        <a:p>
          <a:endParaRPr lang="en-AU" dirty="0"/>
        </a:p>
      </dgm:t>
    </dgm:pt>
    <dgm:pt modelId="{B4E06122-A362-41A7-BF60-10BC64D6352D}" type="parTrans" cxnId="{804ED22E-8E8C-4B0B-BFD7-3EB57FCB9903}">
      <dgm:prSet/>
      <dgm:spPr/>
      <dgm:t>
        <a:bodyPr/>
        <a:lstStyle/>
        <a:p>
          <a:endParaRPr lang="en-AU"/>
        </a:p>
      </dgm:t>
    </dgm:pt>
    <dgm:pt modelId="{580BD523-9746-4648-9CA9-01CC893A8AE9}" type="sibTrans" cxnId="{804ED22E-8E8C-4B0B-BFD7-3EB57FCB990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AU"/>
        </a:p>
      </dgm:t>
      <dgm:extLst>
        <a:ext uri="{E40237B7-FDA0-4F09-8148-C483321AD2D9}">
          <dgm14:cNvPr xmlns:dgm14="http://schemas.microsoft.com/office/drawing/2010/diagram" id="0" name="" descr="Image may contain: 1 person, smiling, selfie and closeup"/>
        </a:ext>
      </dgm:extLst>
    </dgm:pt>
    <dgm:pt modelId="{060B5425-D202-45CA-8394-EF9E5617E28F}" type="pres">
      <dgm:prSet presAssocID="{68D45EE3-3896-4111-B618-026B15E0B5C4}" presName="Name0" presStyleCnt="0">
        <dgm:presLayoutVars>
          <dgm:chMax val="7"/>
          <dgm:chPref val="7"/>
          <dgm:dir/>
        </dgm:presLayoutVars>
      </dgm:prSet>
      <dgm:spPr/>
    </dgm:pt>
    <dgm:pt modelId="{8E008B0F-B58A-482A-8067-3D956A66BC71}" type="pres">
      <dgm:prSet presAssocID="{68D45EE3-3896-4111-B618-026B15E0B5C4}" presName="Name1" presStyleCnt="0"/>
      <dgm:spPr/>
    </dgm:pt>
    <dgm:pt modelId="{3BFF38A9-0959-436D-942F-AE3EE7798EAF}" type="pres">
      <dgm:prSet presAssocID="{580BD523-9746-4648-9CA9-01CC893A8AE9}" presName="picture_1" presStyleCnt="0"/>
      <dgm:spPr/>
    </dgm:pt>
    <dgm:pt modelId="{EE856DBD-46DE-4198-88C0-F853B30CA622}" type="pres">
      <dgm:prSet presAssocID="{580BD523-9746-4648-9CA9-01CC893A8AE9}" presName="pictureRepeatNode" presStyleLbl="alignImgPlace1" presStyleIdx="0" presStyleCnt="1" custAng="0" custScaleX="200000" custScaleY="199392" custLinFactNeighborX="2344" custLinFactNeighborY="3544"/>
      <dgm:spPr/>
      <dgm:t>
        <a:bodyPr/>
        <a:lstStyle/>
        <a:p>
          <a:endParaRPr lang="en-AU"/>
        </a:p>
      </dgm:t>
    </dgm:pt>
    <dgm:pt modelId="{1DBF0FCD-60E7-47C3-A85D-6BCB32C9D8A4}" type="pres">
      <dgm:prSet presAssocID="{24FDB52F-D054-484C-80E1-E5C135184C7A}" presName="text_1" presStyleLbl="node1" presStyleIdx="0" presStyleCnt="0" custScaleX="236942" custScaleY="51638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04ED22E-8E8C-4B0B-BFD7-3EB57FCB9903}" srcId="{68D45EE3-3896-4111-B618-026B15E0B5C4}" destId="{24FDB52F-D054-484C-80E1-E5C135184C7A}" srcOrd="0" destOrd="0" parTransId="{B4E06122-A362-41A7-BF60-10BC64D6352D}" sibTransId="{580BD523-9746-4648-9CA9-01CC893A8AE9}"/>
    <dgm:cxn modelId="{D11798F7-4776-48AA-BF5B-C663A82D1486}" type="presOf" srcId="{24FDB52F-D054-484C-80E1-E5C135184C7A}" destId="{1DBF0FCD-60E7-47C3-A85D-6BCB32C9D8A4}" srcOrd="0" destOrd="0" presId="urn:microsoft.com/office/officeart/2008/layout/CircularPictureCallout"/>
    <dgm:cxn modelId="{50CF42F7-FF76-4DA8-AB89-08015E649393}" type="presOf" srcId="{68D45EE3-3896-4111-B618-026B15E0B5C4}" destId="{060B5425-D202-45CA-8394-EF9E5617E28F}" srcOrd="0" destOrd="0" presId="urn:microsoft.com/office/officeart/2008/layout/CircularPictureCallout"/>
    <dgm:cxn modelId="{9554EAF3-B9E6-4F6B-97A9-FD5DE24A9D70}" type="presOf" srcId="{580BD523-9746-4648-9CA9-01CC893A8AE9}" destId="{EE856DBD-46DE-4198-88C0-F853B30CA622}" srcOrd="0" destOrd="0" presId="urn:microsoft.com/office/officeart/2008/layout/CircularPictureCallout"/>
    <dgm:cxn modelId="{309B2FBC-A394-4283-91DF-68B16CB11794}" type="presParOf" srcId="{060B5425-D202-45CA-8394-EF9E5617E28F}" destId="{8E008B0F-B58A-482A-8067-3D956A66BC71}" srcOrd="0" destOrd="0" presId="urn:microsoft.com/office/officeart/2008/layout/CircularPictureCallout"/>
    <dgm:cxn modelId="{06FD38EF-6999-40B7-BA18-93068A417B93}" type="presParOf" srcId="{8E008B0F-B58A-482A-8067-3D956A66BC71}" destId="{3BFF38A9-0959-436D-942F-AE3EE7798EAF}" srcOrd="0" destOrd="0" presId="urn:microsoft.com/office/officeart/2008/layout/CircularPictureCallout"/>
    <dgm:cxn modelId="{C0AB834F-FCF7-4241-9E3C-61EF7C0799BF}" type="presParOf" srcId="{3BFF38A9-0959-436D-942F-AE3EE7798EAF}" destId="{EE856DBD-46DE-4198-88C0-F853B30CA622}" srcOrd="0" destOrd="0" presId="urn:microsoft.com/office/officeart/2008/layout/CircularPictureCallout"/>
    <dgm:cxn modelId="{DA8017BF-2FAB-42C4-8D27-E85E3AB8F9AD}" type="presParOf" srcId="{8E008B0F-B58A-482A-8067-3D956A66BC71}" destId="{1DBF0FCD-60E7-47C3-A85D-6BCB32C9D8A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56DBD-46DE-4198-88C0-F853B30CA622}">
      <dsp:nvSpPr>
        <dsp:cNvPr id="0" name=""/>
        <dsp:cNvSpPr/>
      </dsp:nvSpPr>
      <dsp:spPr>
        <a:xfrm>
          <a:off x="0" y="287954"/>
          <a:ext cx="3439913" cy="34294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F0FCD-60E7-47C3-A85D-6BCB32C9D8A4}">
      <dsp:nvSpPr>
        <dsp:cNvPr id="0" name=""/>
        <dsp:cNvSpPr/>
      </dsp:nvSpPr>
      <dsp:spPr>
        <a:xfrm>
          <a:off x="415860" y="813378"/>
          <a:ext cx="2608191" cy="29309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400" kern="1200" dirty="0"/>
        </a:p>
      </dsp:txBody>
      <dsp:txXfrm>
        <a:off x="415860" y="813378"/>
        <a:ext cx="2608191" cy="2930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4515-9085-4DAE-85D7-9C8A889051DD}" type="datetimeFigureOut">
              <a:rPr lang="en-AU" smtClean="0"/>
              <a:t>2/05/2019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C1DCF-50B1-4F6D-9031-8F7E5D78FD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272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NOTE: Andrew Weissman will provide company mission statement to replace text. Keep the words “We’re powered by people just like</a:t>
            </a:r>
            <a:r>
              <a:rPr lang="en-US" baseline="0" dirty="0"/>
              <a:t> you!”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9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2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7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2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5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0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A9D0F-365B-A44E-AF82-4A6D93ABA38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GMTSS </a:t>
            </a:r>
            <a:br>
              <a:rPr lang="en-US" b="1" dirty="0" smtClean="0"/>
            </a:br>
            <a:r>
              <a:rPr lang="en-US" b="1" dirty="0"/>
              <a:t>&amp;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THE IMPORTANCE OF ATTENDING EVENTS</a:t>
            </a:r>
            <a:endParaRPr lang="en-GB" b="1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Market Australia Annual Convention Sydney #MAAC2019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Suze Elford - suze@sincerelysuze.com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074" name="Picture 2" descr="Related image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r="262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634473" y="498620"/>
            <a:ext cx="981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540793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753957" y="1021840"/>
            <a:ext cx="5415021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Reason 3:  To Develop A Good Habit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4509265" y="1676037"/>
            <a:ext cx="7429450" cy="37856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 defTabSz="914149"/>
            <a:endParaRPr lang="en-US" sz="2000" b="1" dirty="0" smtClean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algn="just"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“The best project you’ll ever work on is YOU</a:t>
            </a:r>
            <a:r>
              <a:rPr lang="en-US" sz="2200" b="1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.</a:t>
            </a:r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If you’re not constantly working on yourself, something’s missing”. </a:t>
            </a:r>
          </a:p>
          <a:p>
            <a:pPr algn="just" defTabSz="914149"/>
            <a:endParaRPr lang="en-US" sz="2200" b="1" dirty="0" smtClean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algn="just"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“Too much of this world spends so much time shaping up their *** rather than shaping up their character; work on YOURSELF NOT ON YOUR SELFIE”.  </a:t>
            </a:r>
          </a:p>
          <a:p>
            <a:pPr algn="just" defTabSz="914149"/>
            <a:endParaRPr lang="en-US" sz="2200" b="1" dirty="0" smtClean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algn="just"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“Some people will panic to find a phone charger before their phone dies, but won’t panic to find a plan before their dream dies”. </a:t>
            </a:r>
            <a:endParaRPr lang="en-US" sz="2200" b="1" dirty="0"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902" r="25212" b="7397"/>
          <a:stretch/>
        </p:blipFill>
        <p:spPr>
          <a:xfrm>
            <a:off x="753958" y="1663158"/>
            <a:ext cx="3639395" cy="4418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8978" y="1080535"/>
            <a:ext cx="5907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here’s a PROCESS, behind </a:t>
            </a:r>
            <a:r>
              <a:rPr lang="en-AU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every SUCCESS!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9263" y="5417031"/>
            <a:ext cx="742945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rgbClr val="731F1C"/>
                </a:solidFill>
                <a:latin typeface="Sanvito Pro" panose="03060502040602030204" pitchFamily="66" charset="0"/>
              </a:rPr>
              <a:t>“</a:t>
            </a:r>
            <a:r>
              <a:rPr lang="en-AU" sz="2200" b="1" dirty="0" smtClean="0">
                <a:solidFill>
                  <a:schemeClr val="accent1">
                    <a:lumMod val="50000"/>
                  </a:schemeClr>
                </a:solidFill>
                <a:latin typeface="Sanvito Pro" panose="03060502040602030204" pitchFamily="66" charset="0"/>
              </a:rPr>
              <a:t>MOTIVATION is what gets us started.</a:t>
            </a:r>
          </a:p>
          <a:p>
            <a:pPr algn="ctr"/>
            <a:r>
              <a:rPr lang="en-AU" sz="2200" b="1" dirty="0" smtClean="0">
                <a:solidFill>
                  <a:schemeClr val="accent1">
                    <a:lumMod val="50000"/>
                  </a:schemeClr>
                </a:solidFill>
                <a:latin typeface="Sanvito Pro" panose="03060502040602030204" pitchFamily="66" charset="0"/>
              </a:rPr>
              <a:t> HABIT is what keeps us going!”</a:t>
            </a:r>
            <a:r>
              <a:rPr lang="en-AU" sz="2000" b="1" dirty="0" smtClean="0">
                <a:solidFill>
                  <a:schemeClr val="accent1">
                    <a:lumMod val="50000"/>
                  </a:schemeClr>
                </a:solidFill>
                <a:latin typeface="Sanvito Pro" panose="03060502040602030204" pitchFamily="66" charset="0"/>
              </a:rPr>
              <a:t> </a:t>
            </a:r>
            <a:r>
              <a:rPr lang="en-AU" dirty="0" smtClean="0"/>
              <a:t>– </a:t>
            </a:r>
            <a:r>
              <a:rPr lang="en-AU" b="1" dirty="0" smtClean="0"/>
              <a:t>Jim Rohn</a:t>
            </a:r>
            <a:endParaRPr lang="en-AU" b="1" dirty="0"/>
          </a:p>
        </p:txBody>
      </p:sp>
      <p:sp>
        <p:nvSpPr>
          <p:cNvPr id="2" name="Rectangle 1"/>
          <p:cNvSpPr/>
          <p:nvPr/>
        </p:nvSpPr>
        <p:spPr>
          <a:xfrm>
            <a:off x="4774411" y="1642068"/>
            <a:ext cx="3020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914149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#MAWC2019 @LorenRidinger</a:t>
            </a:r>
          </a:p>
        </p:txBody>
      </p:sp>
    </p:spTree>
    <p:extLst>
      <p:ext uri="{BB962C8B-B14F-4D97-AF65-F5344CB8AC3E}">
        <p14:creationId xmlns:p14="http://schemas.microsoft.com/office/powerpoint/2010/main" val="153737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683109" y="329465"/>
            <a:ext cx="9388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334729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806115" y="887233"/>
            <a:ext cx="5201863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Reason 4:  To Leverage the System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6411364" y="1552217"/>
            <a:ext cx="5382495" cy="2862322"/>
          </a:xfrm>
          <a:prstGeom prst="rect">
            <a:avLst/>
          </a:prstGeom>
          <a:ln>
            <a:solidFill>
              <a:srgbClr val="248CD2"/>
            </a:solidFill>
          </a:ln>
        </p:spPr>
        <p:txBody>
          <a:bodyPr wrap="square">
            <a:spAutoFit/>
          </a:bodyPr>
          <a:lstStyle/>
          <a:p>
            <a:pPr defTabSz="914149"/>
            <a:r>
              <a:rPr lang="en-AU" sz="2000" b="1" dirty="0"/>
              <a:t>How GMTSS helps us to LEVERAGE? </a:t>
            </a:r>
          </a:p>
          <a:p>
            <a:pPr defTabSz="914149"/>
            <a:endParaRPr lang="en-US" sz="20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Example: UFOs in your team today = 10</a:t>
            </a:r>
          </a:p>
          <a:p>
            <a:pPr algn="just"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	7 Hours x 2 days   	= 14 hours</a:t>
            </a:r>
          </a:p>
          <a:p>
            <a:pPr algn="just"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	Total Training Hours 	= 140 hours*</a:t>
            </a:r>
          </a:p>
          <a:p>
            <a:pPr algn="just" defTabSz="914149"/>
            <a:endParaRPr lang="en-US" sz="20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algn="just"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*= Leveraging Other People’s Time &amp; Effort</a:t>
            </a:r>
          </a:p>
          <a:p>
            <a:pPr algn="just"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 = Progress grows over time</a:t>
            </a:r>
          </a:p>
          <a:p>
            <a:pPr algn="just"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 =Team grows more solid with right duplication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109" y="2992740"/>
            <a:ext cx="513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Here’s what we know in the business world: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786" y="1552217"/>
            <a:ext cx="5644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000" b="1" dirty="0" smtClean="0"/>
              <a:t>LEVERAGE means = “Effectiveness” or “Power”. </a:t>
            </a:r>
            <a:r>
              <a:rPr lang="en-AU" sz="2000" dirty="0" smtClean="0"/>
              <a:t>The power to influence a person or situation to achieve a particular outcome.”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000" dirty="0" smtClean="0"/>
              <a:t>It’s about working SMARTER.</a:t>
            </a:r>
            <a:endParaRPr lang="en-AU" sz="2000" dirty="0"/>
          </a:p>
        </p:txBody>
      </p:sp>
      <p:pic>
        <p:nvPicPr>
          <p:cNvPr id="2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7" y="3444071"/>
            <a:ext cx="3337275" cy="25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3108" y="5947027"/>
            <a:ext cx="572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Top 5% leverage their time &amp; efforts of the other 95%.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7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782702" y="574411"/>
            <a:ext cx="9481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618067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861337" y="1048011"/>
            <a:ext cx="4729106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Reason 5:  To Aim for Higher  Goals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5634599" y="1005718"/>
            <a:ext cx="6649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9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Having a growth mindset is possibly one of the most important aspect for success!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2357" y="3269790"/>
            <a:ext cx="6426046" cy="400110"/>
          </a:xfrm>
          <a:prstGeom prst="rect">
            <a:avLst/>
          </a:prstGeom>
          <a:noFill/>
          <a:ln>
            <a:solidFill>
              <a:srgbClr val="248CD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Power of Building From Event to Event!</a:t>
            </a:r>
            <a:endParaRPr lang="en-A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" b="12666"/>
          <a:stretch/>
        </p:blipFill>
        <p:spPr bwMode="auto">
          <a:xfrm>
            <a:off x="9483807" y="1902348"/>
            <a:ext cx="1944789" cy="12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Image result for residual inco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3"/>
          <a:stretch/>
        </p:blipFill>
        <p:spPr bwMode="auto">
          <a:xfrm>
            <a:off x="7456683" y="1980308"/>
            <a:ext cx="1542189" cy="8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7141"/>
          <a:stretch/>
        </p:blipFill>
        <p:spPr bwMode="auto">
          <a:xfrm>
            <a:off x="732135" y="3877183"/>
            <a:ext cx="3844555" cy="232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663770" y="1834424"/>
            <a:ext cx="44697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My STORY: </a:t>
            </a:r>
            <a:r>
              <a:rPr lang="en-US" sz="22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A</a:t>
            </a:r>
            <a:r>
              <a:rPr lang="en-US" sz="22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ttending events - see from different lenses &amp; has raised my goals!</a:t>
            </a:r>
            <a:endParaRPr lang="en-US" sz="22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residual inc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91" y="2470097"/>
            <a:ext cx="1690900" cy="6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9099" y="3712022"/>
            <a:ext cx="185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</a:rPr>
              <a:t>Attending Events to Events </a:t>
            </a:r>
            <a:r>
              <a:rPr lang="en-AU" dirty="0" smtClean="0"/>
              <a:t>  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3080" name="Picture 8" descr="Image result for time freed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35" y="1823213"/>
            <a:ext cx="2034908" cy="6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9651" y="4454343"/>
            <a:ext cx="1107583" cy="738664"/>
          </a:xfrm>
          <a:prstGeom prst="rect">
            <a:avLst/>
          </a:prstGeom>
          <a:noFill/>
          <a:ln>
            <a:solidFill>
              <a:srgbClr val="B260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Growth Mindset MMAC</a:t>
            </a:r>
            <a:endParaRPr lang="en-A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68142" y="4898202"/>
            <a:ext cx="77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Raise Goals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7923" y="4768745"/>
            <a:ext cx="1288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Increase Knowledge/Belief/ Better Posture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3006899">
            <a:off x="7249378" y="4293974"/>
            <a:ext cx="710255" cy="350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ight Arrow 28"/>
          <p:cNvSpPr/>
          <p:nvPr/>
        </p:nvSpPr>
        <p:spPr>
          <a:xfrm rot="10800000">
            <a:off x="6004883" y="5341776"/>
            <a:ext cx="710255" cy="350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ight Arrow 29"/>
          <p:cNvSpPr/>
          <p:nvPr/>
        </p:nvSpPr>
        <p:spPr>
          <a:xfrm rot="18829178">
            <a:off x="4914570" y="4280738"/>
            <a:ext cx="710255" cy="350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732135" y="2978914"/>
            <a:ext cx="3844556" cy="769441"/>
          </a:xfrm>
          <a:prstGeom prst="rect">
            <a:avLst/>
          </a:prstGeom>
          <a:solidFill>
            <a:srgbClr val="C88E98"/>
          </a:solidFill>
        </p:spPr>
        <p:txBody>
          <a:bodyPr wrap="square">
            <a:spAutoFit/>
          </a:bodyPr>
          <a:lstStyle/>
          <a:p>
            <a:pPr algn="ctr"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Life is a STORY.</a:t>
            </a:r>
          </a:p>
          <a:p>
            <a:pPr algn="ctr"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What does yours say?</a:t>
            </a:r>
            <a:endParaRPr lang="en-US" sz="2200" b="1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8350407" y="4131593"/>
            <a:ext cx="34823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149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Celebrate each accomplishments. </a:t>
            </a:r>
          </a:p>
          <a:p>
            <a:pPr defTabSz="914149"/>
            <a:endParaRPr lang="en-US" sz="22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marL="342900" indent="-342900" defTabSz="914149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Raise the bar each time you succeed.</a:t>
            </a:r>
            <a:endParaRPr lang="en-US" sz="22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6" grpId="0"/>
      <p:bldP spid="3" grpId="0"/>
      <p:bldP spid="2" grpId="0" animBg="1"/>
      <p:bldP spid="22" grpId="0"/>
      <p:bldP spid="23" grpId="0"/>
      <p:bldP spid="17" grpId="0" animBg="1"/>
      <p:bldP spid="29" grpId="0" animBg="1"/>
      <p:bldP spid="3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/>
          <p:cNvPicPr>
            <a:picLocks noChangeAspect="1"/>
          </p:cNvPicPr>
          <p:nvPr/>
        </p:nvPicPr>
        <p:blipFill>
          <a:blip r:embed="rId3"/>
          <a:srcRect l="868" r="868"/>
          <a:stretch>
            <a:fillRect/>
          </a:stretch>
        </p:blipFill>
        <p:spPr>
          <a:xfrm>
            <a:off x="776771" y="2048938"/>
            <a:ext cx="3779403" cy="388210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782702" y="432742"/>
            <a:ext cx="8477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476398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831233" y="1134909"/>
            <a:ext cx="4577894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Reason 6:  To Lead By Example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804001" y="4145941"/>
            <a:ext cx="3724941" cy="178510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149"/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Income Producing Activities:</a:t>
            </a:r>
          </a:p>
          <a:p>
            <a:pPr marL="342900" indent="-342900" defTabSz="914149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Sell Product</a:t>
            </a:r>
          </a:p>
          <a:p>
            <a:pPr marL="342900" indent="-342900" defTabSz="914149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Shopping Annuity</a:t>
            </a:r>
          </a:p>
          <a:p>
            <a:pPr marL="342900" indent="-342900" defTabSz="914149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Build 2 Sales </a:t>
            </a:r>
            <a:r>
              <a:rPr lang="en-US" sz="22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Organisations</a:t>
            </a:r>
            <a:endParaRPr lang="en-US" sz="2200" b="1" dirty="0" smtClean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marL="342900" indent="-342900" defTabSz="914149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Sell Education</a:t>
            </a:r>
            <a:endParaRPr lang="en-US" sz="2200" b="1" dirty="0">
              <a:solidFill>
                <a:schemeClr val="bg1"/>
              </a:solidFill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</p:txBody>
      </p:sp>
      <p:pic>
        <p:nvPicPr>
          <p:cNvPr id="9218" name="Picture 2" descr="Image result for to lead by example quo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4"/>
          <a:stretch/>
        </p:blipFill>
        <p:spPr bwMode="auto">
          <a:xfrm>
            <a:off x="5698414" y="953037"/>
            <a:ext cx="1953910" cy="8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897004-0082-D243-BE48-A3EC497179CD}"/>
              </a:ext>
            </a:extLst>
          </p:cNvPr>
          <p:cNvSpPr/>
          <p:nvPr/>
        </p:nvSpPr>
        <p:spPr>
          <a:xfrm>
            <a:off x="4603471" y="2048938"/>
            <a:ext cx="3513265" cy="1384995"/>
          </a:xfrm>
          <a:prstGeom prst="rect">
            <a:avLst/>
          </a:prstGeom>
          <a:ln>
            <a:noFill/>
          </a:ln>
        </p:spPr>
        <p:txBody>
          <a:bodyPr wrap="square" numCol="1">
            <a:spAutoFit/>
          </a:bodyPr>
          <a:lstStyle/>
          <a:p>
            <a:pPr defTabSz="914149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W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hich is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MOST IMPORTANT?</a:t>
            </a:r>
          </a:p>
          <a:p>
            <a:pPr marL="342900" indent="-342900" defTabSz="914149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Sell Education: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Promote and attend trainings by moving tickets!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8202668" y="1897110"/>
            <a:ext cx="3903473" cy="418576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149"/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BUT</a:t>
            </a:r>
          </a:p>
          <a:p>
            <a:pPr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You cannot sell what you do not have on hand.</a:t>
            </a:r>
          </a:p>
          <a:p>
            <a:pPr algn="ctr" defTabSz="914149"/>
            <a:r>
              <a:rPr lang="en-US" sz="2200" b="1" dirty="0" smtClean="0">
                <a:solidFill>
                  <a:srgbClr val="FFC00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SO</a:t>
            </a:r>
          </a:p>
          <a:p>
            <a:pPr defTabSz="914149"/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Trust the process, purchase at least 3 tickets to grow from event to event!</a:t>
            </a:r>
          </a:p>
          <a:p>
            <a:pPr algn="ctr" defTabSz="914149"/>
            <a:r>
              <a:rPr lang="en-US" sz="2200" b="1" dirty="0" smtClean="0">
                <a:solidFill>
                  <a:srgbClr val="248CD2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AND</a:t>
            </a:r>
          </a:p>
          <a:p>
            <a:pPr marL="342900" indent="-342900" defTabSz="914149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Measure your progress by the #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of tickets bought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in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your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team.</a:t>
            </a:r>
            <a:endParaRPr lang="en-US" sz="20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marL="342900" indent="-342900" defTabSz="914149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Create an action plan and work with your team to get those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tickets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sold.</a:t>
            </a:r>
          </a:p>
        </p:txBody>
      </p:sp>
      <p:pic>
        <p:nvPicPr>
          <p:cNvPr id="16" name="Picture 2" descr="Image result for to lead by example quo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6" b="6238"/>
          <a:stretch/>
        </p:blipFill>
        <p:spPr bwMode="auto">
          <a:xfrm>
            <a:off x="7712498" y="955962"/>
            <a:ext cx="1562606" cy="8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53873" t="20267" r="8627" b="10591"/>
          <a:stretch/>
        </p:blipFill>
        <p:spPr>
          <a:xfrm>
            <a:off x="5222429" y="3572375"/>
            <a:ext cx="2275347" cy="23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782702" y="574411"/>
            <a:ext cx="8425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618067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902268" y="1107383"/>
            <a:ext cx="4345504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…To Lead By Example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1783" y="1107383"/>
            <a:ext cx="581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 is the most important thing you can give someone to better his circumstances.</a:t>
            </a:r>
            <a:endParaRPr lang="en-A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114" r="22820" b="59125"/>
          <a:stretch/>
        </p:blipFill>
        <p:spPr bwMode="auto">
          <a:xfrm>
            <a:off x="902267" y="1917772"/>
            <a:ext cx="4328253" cy="10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3835" r="5955" b="52331"/>
          <a:stretch/>
        </p:blipFill>
        <p:spPr bwMode="auto">
          <a:xfrm>
            <a:off x="1147066" y="2948211"/>
            <a:ext cx="3733559" cy="10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61075" r="4405" b="2878"/>
          <a:stretch/>
        </p:blipFill>
        <p:spPr bwMode="auto">
          <a:xfrm>
            <a:off x="1101168" y="4853203"/>
            <a:ext cx="3880804" cy="1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38066" r="5635" b="23223"/>
          <a:stretch/>
        </p:blipFill>
        <p:spPr bwMode="auto">
          <a:xfrm>
            <a:off x="1068084" y="4020053"/>
            <a:ext cx="3837526" cy="7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21783" y="1998724"/>
            <a:ext cx="60526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man the answer, and he’ll only have a temporary solution</a:t>
            </a:r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en-AU" sz="2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principles that led you to that answer, and he will be able to create his own solutions in the future.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8137469" y="4700724"/>
            <a:ext cx="3350486" cy="523220"/>
          </a:xfrm>
          <a:prstGeom prst="rect">
            <a:avLst/>
          </a:prstGeom>
          <a:solidFill>
            <a:srgbClr val="B2606E"/>
          </a:solidFill>
        </p:spPr>
        <p:txBody>
          <a:bodyPr wrap="square" lIns="182880" tIns="91440" rIns="91440" bIns="91440">
            <a:spAutoFit/>
          </a:bodyPr>
          <a:lstStyle/>
          <a:p>
            <a:pPr algn="ctr" defTabSz="914149"/>
            <a:r>
              <a:rPr lang="en-US" sz="2200" b="1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How Leaders Are Created!</a:t>
            </a:r>
            <a:endParaRPr lang="en-US" sz="2200" b="1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pic>
        <p:nvPicPr>
          <p:cNvPr id="16" name="Picture 4" descr="Image result for heartbea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/>
          <a:stretch/>
        </p:blipFill>
        <p:spPr bwMode="auto">
          <a:xfrm>
            <a:off x="5247772" y="4205990"/>
            <a:ext cx="2857500" cy="19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44346" y="5143592"/>
            <a:ext cx="45218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accent1">
                    <a:lumMod val="75000"/>
                  </a:schemeClr>
                </a:solidFill>
              </a:rPr>
              <a:t>GMTSS</a:t>
            </a:r>
          </a:p>
          <a:p>
            <a:pPr algn="ctr"/>
            <a:r>
              <a:rPr lang="en-AU" b="1" dirty="0"/>
              <a:t>Global Meeting Training and Seminar System</a:t>
            </a:r>
          </a:p>
        </p:txBody>
      </p:sp>
    </p:spTree>
    <p:extLst>
      <p:ext uri="{BB962C8B-B14F-4D97-AF65-F5344CB8AC3E}">
        <p14:creationId xmlns:p14="http://schemas.microsoft.com/office/powerpoint/2010/main" val="32844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7227"/>
          <a:stretch>
            <a:fillRect/>
          </a:stretch>
        </p:blipFill>
        <p:spPr/>
      </p:pic>
      <p:pic>
        <p:nvPicPr>
          <p:cNvPr id="6" name="Picture 4" descr="Image result for jr ridinger you cannot teach quo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3742" b="3742"/>
          <a:stretch/>
        </p:blipFill>
        <p:spPr bwMode="auto">
          <a:xfrm>
            <a:off x="5504687" y="0"/>
            <a:ext cx="2970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141" y="3429000"/>
            <a:ext cx="3168204" cy="1464991"/>
          </a:xfrm>
        </p:spPr>
        <p:txBody>
          <a:bodyPr/>
          <a:lstStyle/>
          <a:p>
            <a:pPr algn="ctr"/>
            <a:r>
              <a:rPr lang="en-US" sz="2400" b="1" dirty="0" smtClean="0"/>
              <a:t>GMTSS </a:t>
            </a:r>
            <a:br>
              <a:rPr lang="en-US" sz="2400" b="1" dirty="0" smtClean="0"/>
            </a:br>
            <a:r>
              <a:rPr lang="en-US" sz="2400" b="1" dirty="0"/>
              <a:t>&amp;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THE IMPORTANCE OF ATTENDING EVENTS</a:t>
            </a:r>
            <a:endParaRPr lang="en-GB" sz="2400" b="1" dirty="0"/>
          </a:p>
        </p:txBody>
      </p:sp>
      <p:sp>
        <p:nvSpPr>
          <p:cNvPr id="7" name="Subtitle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366" y="4954519"/>
            <a:ext cx="2863013" cy="441729"/>
          </a:xfrm>
        </p:spPr>
        <p:txBody>
          <a:bodyPr/>
          <a:lstStyle/>
          <a:p>
            <a:r>
              <a:rPr lang="en-US" b="1" cap="all" dirty="0" smtClean="0">
                <a:ln w="3175">
                  <a:noFill/>
                </a:ln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#MAAC2019 - SYDNEY</a:t>
            </a:r>
            <a:endParaRPr lang="en-US" b="1" cap="all" dirty="0">
              <a:ln w="3175">
                <a:noFill/>
              </a:ln>
              <a:solidFill>
                <a:srgbClr val="0070C0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Suze Elford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suze@sincerelysuze.com</a:t>
            </a:r>
          </a:p>
        </p:txBody>
      </p:sp>
    </p:spTree>
    <p:extLst>
      <p:ext uri="{BB962C8B-B14F-4D97-AF65-F5344CB8AC3E}">
        <p14:creationId xmlns:p14="http://schemas.microsoft.com/office/powerpoint/2010/main" val="42088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r="23486"/>
          <a:stretch>
            <a:fillRect/>
          </a:stretch>
        </p:blipFill>
        <p:spPr>
          <a:xfrm>
            <a:off x="6456162" y="0"/>
            <a:ext cx="5727700" cy="6858000"/>
          </a:xfrm>
        </p:spPr>
      </p:pic>
      <p:sp>
        <p:nvSpPr>
          <p:cNvPr id="20" name="TextBox 19"/>
          <p:cNvSpPr txBox="1"/>
          <p:nvPr/>
        </p:nvSpPr>
        <p:spPr>
          <a:xfrm>
            <a:off x="6948194" y="5481459"/>
            <a:ext cx="254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accent4">
                    <a:lumMod val="50000"/>
                  </a:schemeClr>
                </a:solidFill>
                <a:latin typeface="Sanvito Pro" panose="03060502040602030204" pitchFamily="66" charset="0"/>
              </a:rPr>
              <a:t>ABOUT ME</a:t>
            </a:r>
            <a:endParaRPr lang="en-AU" sz="4000" b="1" dirty="0">
              <a:solidFill>
                <a:schemeClr val="accent4">
                  <a:lumMod val="50000"/>
                </a:schemeClr>
              </a:solidFill>
              <a:latin typeface="Sanvito Pro" panose="03060502040602030204" pitchFamily="66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r="10694"/>
          <a:stretch>
            <a:fillRect/>
          </a:stretch>
        </p:blipFill>
        <p:spPr>
          <a:xfrm>
            <a:off x="0" y="0"/>
            <a:ext cx="8087304" cy="6858000"/>
          </a:xfr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035714954"/>
              </p:ext>
            </p:extLst>
          </p:nvPr>
        </p:nvGraphicFramePr>
        <p:xfrm>
          <a:off x="120624" y="3061457"/>
          <a:ext cx="3439913" cy="397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537" r="70075" b="66473"/>
          <a:stretch/>
        </p:blipFill>
        <p:spPr>
          <a:xfrm>
            <a:off x="10070772" y="5357611"/>
            <a:ext cx="2142383" cy="14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859049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1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6" t="57500" r="4284" b="11545"/>
          <a:stretch/>
        </p:blipFill>
        <p:spPr bwMode="auto">
          <a:xfrm>
            <a:off x="3894818" y="4031089"/>
            <a:ext cx="2441580" cy="1416678"/>
          </a:xfrm>
          <a:prstGeom prst="rect">
            <a:avLst/>
          </a:prstGeom>
          <a:noFill/>
          <a:ln>
            <a:solidFill>
              <a:srgbClr val="248C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32608" y="2491967"/>
            <a:ext cx="238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2000" b="1" dirty="0" smtClean="0">
                <a:solidFill>
                  <a:srgbClr val="0070C0"/>
                </a:solidFill>
              </a:rPr>
              <a:t>The UnFranchise</a:t>
            </a:r>
            <a:endParaRPr lang="en-AU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6362" y="399302"/>
            <a:ext cx="4439275" cy="70788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CASH FLOW QUADRANT – </a:t>
            </a:r>
            <a:r>
              <a:rPr lang="en-AU" sz="1600" i="1" dirty="0" smtClean="0"/>
              <a:t>Robert Kiyosaki</a:t>
            </a:r>
            <a:endParaRPr lang="en-AU" sz="2000" i="1" dirty="0" smtClean="0"/>
          </a:p>
          <a:p>
            <a:pPr algn="ctr"/>
            <a:r>
              <a:rPr lang="en-AU" sz="2000" b="1" dirty="0" smtClean="0"/>
              <a:t>4 ways to Produce Income  </a:t>
            </a:r>
            <a:endParaRPr lang="en-AU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06567" y="1938502"/>
            <a:ext cx="233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Linear (POOR DAD)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94817" y="1922454"/>
            <a:ext cx="244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Passive (RICH DAD)</a:t>
            </a:r>
            <a:endParaRPr lang="en-AU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62609E-8263-2C4F-9407-CCAF03B26E78}"/>
              </a:ext>
            </a:extLst>
          </p:cNvPr>
          <p:cNvSpPr/>
          <p:nvPr/>
        </p:nvSpPr>
        <p:spPr>
          <a:xfrm>
            <a:off x="209536" y="523582"/>
            <a:ext cx="3529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Here’s what I know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3054" y="2043560"/>
            <a:ext cx="3112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Business of the 21</a:t>
            </a:r>
            <a:r>
              <a:rPr lang="en-AU" sz="2000" b="1" baseline="30000" dirty="0" smtClean="0"/>
              <a:t>st</a:t>
            </a:r>
            <a:r>
              <a:rPr lang="en-AU" sz="2000" b="1" dirty="0" smtClean="0"/>
              <a:t> Century:</a:t>
            </a:r>
          </a:p>
          <a:p>
            <a:r>
              <a:rPr lang="en-AU" sz="2000" dirty="0" smtClean="0"/>
              <a:t>Not about Selling but about people helping people build assets, becoming Business Owners &amp; Investors!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240417" y="4986760"/>
            <a:ext cx="3747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dirty="0" smtClean="0"/>
              <a:t>Takes courage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dirty="0" smtClean="0"/>
              <a:t>Takes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dirty="0" smtClean="0"/>
              <a:t>Takes sacrifices </a:t>
            </a:r>
            <a:endParaRPr lang="en-AU" sz="2000" dirty="0"/>
          </a:p>
        </p:txBody>
      </p:sp>
      <p:pic>
        <p:nvPicPr>
          <p:cNvPr id="19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3" t="18935" r="1251" b="46608"/>
          <a:stretch/>
        </p:blipFill>
        <p:spPr bwMode="auto">
          <a:xfrm>
            <a:off x="3894818" y="2369713"/>
            <a:ext cx="2441579" cy="1390918"/>
          </a:xfrm>
          <a:prstGeom prst="rect">
            <a:avLst/>
          </a:prstGeom>
          <a:noFill/>
          <a:ln>
            <a:solidFill>
              <a:srgbClr val="248C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19869" r="56898" b="46377"/>
          <a:stretch/>
        </p:blipFill>
        <p:spPr bwMode="auto">
          <a:xfrm>
            <a:off x="1184848" y="2382592"/>
            <a:ext cx="2356834" cy="1378872"/>
          </a:xfrm>
          <a:prstGeom prst="rect">
            <a:avLst/>
          </a:prstGeom>
          <a:noFill/>
          <a:ln>
            <a:solidFill>
              <a:srgbClr val="248C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56392" r="52784" b="10018"/>
          <a:stretch/>
        </p:blipFill>
        <p:spPr bwMode="auto">
          <a:xfrm>
            <a:off x="1184848" y="4046305"/>
            <a:ext cx="2356834" cy="1401462"/>
          </a:xfrm>
          <a:prstGeom prst="rect">
            <a:avLst/>
          </a:prstGeom>
          <a:noFill/>
          <a:ln>
            <a:solidFill>
              <a:srgbClr val="248C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93064" y="1759961"/>
            <a:ext cx="1360867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AU" dirty="0" smtClean="0">
                <a:latin typeface="Cooper Std Black" panose="0208090304030B020404" pitchFamily="18" charset="0"/>
              </a:rPr>
              <a:t>MINDSET</a:t>
            </a:r>
            <a:endParaRPr lang="en-AU" dirty="0">
              <a:latin typeface="Cooper Std Black" panose="0208090304030B0204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43794" y="4216485"/>
            <a:ext cx="434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latin typeface="Sanvito Pro" panose="03060502040602030204" pitchFamily="66" charset="0"/>
              </a:rPr>
              <a:t>If we don’t make any changes,</a:t>
            </a:r>
          </a:p>
          <a:p>
            <a:pPr algn="ctr"/>
            <a:r>
              <a:rPr lang="en-AU" sz="2200" dirty="0" smtClean="0">
                <a:latin typeface="Sanvito Pro" panose="03060502040602030204" pitchFamily="66" charset="0"/>
              </a:rPr>
              <a:t>everything will remain the same!</a:t>
            </a:r>
            <a:endParaRPr lang="en-AU" sz="2200" dirty="0">
              <a:latin typeface="Sanvito Pro" panose="0306050204060203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696228" y="2295017"/>
            <a:ext cx="1307" cy="32042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180980" y="3876542"/>
            <a:ext cx="5168296" cy="20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5524" y="2139043"/>
            <a:ext cx="209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Create / Buy / Join</a:t>
            </a:r>
            <a:endParaRPr lang="en-AU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349276" y="2700408"/>
            <a:ext cx="360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A62609E-8263-2C4F-9407-CCAF03B26E78}"/>
              </a:ext>
            </a:extLst>
          </p:cNvPr>
          <p:cNvSpPr/>
          <p:nvPr/>
        </p:nvSpPr>
        <p:spPr>
          <a:xfrm>
            <a:off x="6774277" y="3771063"/>
            <a:ext cx="5084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Here’s what I kn</a:t>
            </a:r>
            <a:r>
              <a:rPr lang="en-US" sz="2800" b="1" cap="all" dirty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o</a:t>
            </a:r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w FOR SURE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9440213" y="4986760"/>
            <a:ext cx="283335" cy="817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62182" y="5210598"/>
            <a:ext cx="182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Hence Why GMTSS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5533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30" grpId="0"/>
      <p:bldP spid="5" grpId="0"/>
      <p:bldP spid="23" grpId="0"/>
      <p:bldP spid="25" grpId="0"/>
      <p:bldP spid="31" grpId="0"/>
      <p:bldP spid="24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D83C7CC-BD75-D041-ACA2-6133667C8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87"/>
          <a:stretch/>
        </p:blipFill>
        <p:spPr>
          <a:xfrm flipH="1">
            <a:off x="0" y="0"/>
            <a:ext cx="8839200" cy="6858000"/>
          </a:xfrm>
          <a:prstGeom prst="rect">
            <a:avLst/>
          </a:prstGeom>
        </p:spPr>
      </p:pic>
      <p:pic>
        <p:nvPicPr>
          <p:cNvPr id="14340" name="Picture 4" descr="Image result for heartb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2182596"/>
            <a:ext cx="3084041" cy="24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7982" y="3700572"/>
            <a:ext cx="5145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chemeClr val="accent1">
                    <a:lumMod val="75000"/>
                  </a:schemeClr>
                </a:solidFill>
              </a:rPr>
              <a:t>GMTSS</a:t>
            </a:r>
          </a:p>
          <a:p>
            <a:pPr algn="ctr"/>
            <a:r>
              <a:rPr lang="en-AU" b="1" dirty="0" smtClean="0"/>
              <a:t>Global Meeting Training and Seminar System</a:t>
            </a:r>
            <a:endParaRPr lang="en-AU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06ADC-1060-1743-8605-46E14CBE67D8}"/>
              </a:ext>
            </a:extLst>
          </p:cNvPr>
          <p:cNvSpPr/>
          <p:nvPr/>
        </p:nvSpPr>
        <p:spPr>
          <a:xfrm>
            <a:off x="360609" y="121802"/>
            <a:ext cx="11101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dirty="0" smtClean="0">
                <a:ln w="3175">
                  <a:noFill/>
                </a:ln>
                <a:solidFill>
                  <a:srgbClr val="248CD2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WHY</a:t>
            </a:r>
            <a:r>
              <a:rPr lang="en-US" sz="6000" b="1" cap="all" dirty="0" smtClean="0">
                <a:ln w="3175">
                  <a:noFill/>
                </a:ln>
                <a:latin typeface="Calibri" panose="020F0502020204030204" pitchFamily="34" charset="0"/>
                <a:ea typeface="Helvetica Regular" charset="0"/>
                <a:cs typeface="Helvetica Regular" charset="0"/>
              </a:rPr>
              <a:t>  </a:t>
            </a:r>
          </a:p>
          <a:p>
            <a:pPr algn="ctr"/>
            <a:r>
              <a:rPr lang="en-US" sz="6000" b="1" cap="all" dirty="0" smtClean="0">
                <a:ln w="3175">
                  <a:noFill/>
                </a:ln>
                <a:solidFill>
                  <a:srgbClr val="248CD2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UNFRANCHISE</a:t>
            </a:r>
            <a:r>
              <a:rPr lang="en-US" sz="6000" b="1" cap="all" dirty="0">
                <a:ln w="3175">
                  <a:noFill/>
                </a:ln>
                <a:solidFill>
                  <a:srgbClr val="248CD2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® </a:t>
            </a:r>
            <a:r>
              <a:rPr lang="en-US" sz="6000" b="1" cap="all" dirty="0" smtClean="0">
                <a:ln w="3175">
                  <a:noFill/>
                </a:ln>
                <a:solidFill>
                  <a:srgbClr val="248CD2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business?</a:t>
            </a:r>
            <a:endParaRPr lang="en-US" sz="6000" b="1" cap="all" dirty="0">
              <a:ln w="3175">
                <a:noFill/>
              </a:ln>
              <a:solidFill>
                <a:srgbClr val="248CD2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7221" y="5210821"/>
            <a:ext cx="3513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Provides systematic, coordinated and comprehensive training in all aspects of our business.</a:t>
            </a:r>
            <a:endParaRPr lang="en-AU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C21F1-8F92-5348-819C-2A2C1DD177D1}"/>
              </a:ext>
            </a:extLst>
          </p:cNvPr>
          <p:cNvGrpSpPr/>
          <p:nvPr/>
        </p:nvGrpSpPr>
        <p:grpSpPr>
          <a:xfrm>
            <a:off x="566057" y="2656114"/>
            <a:ext cx="5949935" cy="3314664"/>
            <a:chOff x="833011" y="1247944"/>
            <a:chExt cx="10504011" cy="47228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64D916-1673-E042-86B9-70FB61EF5347}"/>
                </a:ext>
              </a:extLst>
            </p:cNvPr>
            <p:cNvGrpSpPr/>
            <p:nvPr/>
          </p:nvGrpSpPr>
          <p:grpSpPr>
            <a:xfrm>
              <a:off x="833011" y="1247944"/>
              <a:ext cx="10501600" cy="809802"/>
              <a:chOff x="1132004" y="1474883"/>
              <a:chExt cx="9662747" cy="74511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9A1A9F-F49B-674C-BE17-CC51FC75CA5A}"/>
                  </a:ext>
                </a:extLst>
              </p:cNvPr>
              <p:cNvSpPr txBox="1"/>
              <p:nvPr/>
            </p:nvSpPr>
            <p:spPr>
              <a:xfrm>
                <a:off x="1132004" y="1474884"/>
                <a:ext cx="4740540" cy="7451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997B5"/>
                </a:solidFill>
              </a:ln>
            </p:spPr>
            <p:txBody>
              <a:bodyPr wrap="square" lIns="274320" tIns="182880" rIns="182880" bIns="18288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997B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Like a Franchise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DA9BABF-A418-914D-B58E-01CCA8DDDC69}"/>
                  </a:ext>
                </a:extLst>
              </p:cNvPr>
              <p:cNvSpPr txBox="1"/>
              <p:nvPr/>
            </p:nvSpPr>
            <p:spPr>
              <a:xfrm>
                <a:off x="6058733" y="1474883"/>
                <a:ext cx="4736018" cy="74511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997B5"/>
                </a:solidFill>
              </a:ln>
            </p:spPr>
            <p:txBody>
              <a:bodyPr wrap="square" lIns="274320" tIns="182880" rIns="182880" bIns="182880" rtlCol="0">
                <a:spAutoFit/>
              </a:bodyPr>
              <a:lstStyle/>
              <a:p>
                <a:r>
                  <a:rPr lang="en-US" sz="1400" b="1" dirty="0">
                    <a:solidFill>
                      <a:srgbClr val="0997B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Unlike a Franchise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799192-21C9-5643-A7D7-5A0ECE31605B}"/>
                </a:ext>
              </a:extLst>
            </p:cNvPr>
            <p:cNvSpPr/>
            <p:nvPr/>
          </p:nvSpPr>
          <p:spPr>
            <a:xfrm>
              <a:off x="6189856" y="2044348"/>
              <a:ext cx="5147166" cy="3926430"/>
            </a:xfrm>
            <a:prstGeom prst="rect">
              <a:avLst/>
            </a:prstGeom>
            <a:solidFill>
              <a:srgbClr val="0997B5"/>
            </a:solidFill>
            <a:ln w="25400">
              <a:solidFill>
                <a:srgbClr val="099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997B5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D3677F-79E0-4144-B397-9B1F98D0A649}"/>
                </a:ext>
              </a:extLst>
            </p:cNvPr>
            <p:cNvSpPr/>
            <p:nvPr/>
          </p:nvSpPr>
          <p:spPr>
            <a:xfrm>
              <a:off x="833011" y="2044348"/>
              <a:ext cx="5152081" cy="3926430"/>
            </a:xfrm>
            <a:prstGeom prst="rect">
              <a:avLst/>
            </a:prstGeom>
            <a:solidFill>
              <a:srgbClr val="0997B5"/>
            </a:solidFill>
            <a:ln w="25400">
              <a:solidFill>
                <a:srgbClr val="0997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1A7CA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B605E91-EED3-5841-8A4A-01DF13FBC098}"/>
              </a:ext>
            </a:extLst>
          </p:cNvPr>
          <p:cNvSpPr/>
          <p:nvPr/>
        </p:nvSpPr>
        <p:spPr>
          <a:xfrm>
            <a:off x="688821" y="3283075"/>
            <a:ext cx="2707522" cy="170816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Systemised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Standardised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and Uniform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 Management Systems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Marketing Tools</a:t>
            </a:r>
          </a:p>
          <a:p>
            <a:pPr lvl="0">
              <a:lnSpc>
                <a:spcPct val="150000"/>
              </a:lnSpc>
            </a:pPr>
            <a:r>
              <a:rPr lang="en-US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Standardised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Systems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Market-driven products and services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Branding and Increased Visibility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6EDFA-84DE-CD45-B2E6-341448DFA4C1}"/>
              </a:ext>
            </a:extLst>
          </p:cNvPr>
          <p:cNvSpPr/>
          <p:nvPr/>
        </p:nvSpPr>
        <p:spPr>
          <a:xfrm>
            <a:off x="3615678" y="3224464"/>
            <a:ext cx="2898948" cy="198515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No Franchise Fees or Royalties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 Startup Expenses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Tax Advantages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Large Monthly Overhead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Territorial Restrictions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Time with Flexible Hours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Risk</a:t>
            </a:r>
          </a:p>
        </p:txBody>
      </p:sp>
      <p:sp>
        <p:nvSpPr>
          <p:cNvPr id="9" name="Down Arrow 8"/>
          <p:cNvSpPr/>
          <p:nvPr/>
        </p:nvSpPr>
        <p:spPr>
          <a:xfrm rot="4488942">
            <a:off x="4831785" y="2232653"/>
            <a:ext cx="468302" cy="3565924"/>
          </a:xfrm>
          <a:prstGeom prst="downArrow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69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83916-F791-AA41-B8EC-C7D028B0B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26"/>
          <a:stretch/>
        </p:blipFill>
        <p:spPr>
          <a:xfrm flipH="1">
            <a:off x="1901454" y="0"/>
            <a:ext cx="1029054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62609E-8263-2C4F-9407-CCAF03B26E78}"/>
              </a:ext>
            </a:extLst>
          </p:cNvPr>
          <p:cNvSpPr/>
          <p:nvPr/>
        </p:nvSpPr>
        <p:spPr>
          <a:xfrm>
            <a:off x="800107" y="467325"/>
            <a:ext cx="8743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634473" y="1762861"/>
            <a:ext cx="58693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149"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To Stay Focused on our “Why” &amp; “Journey” </a:t>
            </a:r>
          </a:p>
          <a:p>
            <a:pPr marL="457200" indent="-457200" defTabSz="914149">
              <a:buAutoNum type="arabicPeriod"/>
            </a:pPr>
            <a:endParaRPr lang="en-US" sz="2400" b="1" dirty="0" smtClean="0"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  <a:p>
            <a:pPr marL="457200" indent="-457200" defTabSz="914149"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To Strengthen </a:t>
            </a:r>
            <a:r>
              <a:rPr lang="en-US" sz="2400" b="1" dirty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O</a:t>
            </a: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ur Belief</a:t>
            </a:r>
          </a:p>
          <a:p>
            <a:pPr marL="457200" indent="-457200" defTabSz="914149">
              <a:buAutoNum type="arabicPeriod"/>
            </a:pPr>
            <a:endParaRPr lang="en-US" sz="2400" b="1" dirty="0" smtClean="0"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  <a:p>
            <a:pPr marL="457200" indent="-457200" defTabSz="914149"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To Develop a Good Habit</a:t>
            </a:r>
          </a:p>
          <a:p>
            <a:pPr marL="457200" indent="-457200" defTabSz="914149">
              <a:buAutoNum type="arabicPeriod"/>
            </a:pPr>
            <a:endParaRPr lang="en-US" sz="2400" b="1" dirty="0" smtClean="0"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  <a:p>
            <a:pPr marL="457200" indent="-457200" defTabSz="914149"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To Leverage the System</a:t>
            </a:r>
          </a:p>
          <a:p>
            <a:pPr marL="457200" indent="-457200" defTabSz="914149">
              <a:buAutoNum type="arabicPeriod"/>
            </a:pPr>
            <a:endParaRPr lang="en-US" sz="2400" b="1" dirty="0" smtClean="0"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  <a:p>
            <a:pPr marL="457200" indent="-457200" defTabSz="914149"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To Aim for Higher Goals</a:t>
            </a:r>
          </a:p>
          <a:p>
            <a:pPr marL="457200" indent="-457200" defTabSz="914149">
              <a:buAutoNum type="arabicPeriod"/>
            </a:pPr>
            <a:endParaRPr lang="en-US" sz="2400" b="1" dirty="0" smtClean="0"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  <a:p>
            <a:pPr marL="457200" indent="-457200" defTabSz="914149"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To Lead </a:t>
            </a:r>
            <a:r>
              <a:rPr lang="en-US" sz="2400" b="1" dirty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B</a:t>
            </a:r>
            <a:r>
              <a:rPr lang="en-US" sz="2400" b="1" dirty="0" smtClean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y Example</a:t>
            </a:r>
          </a:p>
          <a:p>
            <a:pPr marL="457200" indent="-457200" defTabSz="914149">
              <a:buAutoNum type="arabicPeriod"/>
            </a:pPr>
            <a:endParaRPr lang="en-US" sz="24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E4075-A948-304E-A427-0697AABEEF84}"/>
              </a:ext>
            </a:extLst>
          </p:cNvPr>
          <p:cNvCxnSpPr>
            <a:cxnSpLocks/>
          </p:cNvCxnSpPr>
          <p:nvPr/>
        </p:nvCxnSpPr>
        <p:spPr>
          <a:xfrm>
            <a:off x="634473" y="527914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0107" y="1080698"/>
            <a:ext cx="5574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 dirty="0" smtClean="0"/>
              <a:t>Here are some of the reasons why we SHOULD:</a:t>
            </a:r>
            <a:endParaRPr lang="en-AU" sz="2200" b="1" dirty="0"/>
          </a:p>
        </p:txBody>
      </p:sp>
    </p:spTree>
    <p:extLst>
      <p:ext uri="{BB962C8B-B14F-4D97-AF65-F5344CB8AC3E}">
        <p14:creationId xmlns:p14="http://schemas.microsoft.com/office/powerpoint/2010/main" val="1181999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58F5C-84C1-1C43-94CC-90B83FC2D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153" y="0"/>
            <a:ext cx="10287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064FE4-78CD-7740-AC94-613059C78528}"/>
              </a:ext>
            </a:extLst>
          </p:cNvPr>
          <p:cNvSpPr/>
          <p:nvPr/>
        </p:nvSpPr>
        <p:spPr>
          <a:xfrm>
            <a:off x="913687" y="2244904"/>
            <a:ext cx="2966023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Additional Income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Debt Reduction</a:t>
            </a:r>
          </a:p>
          <a:p>
            <a:pPr defTabSz="914149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Time Freedom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College Fund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Early Retirement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782702" y="574411"/>
            <a:ext cx="812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618067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840893" y="1406040"/>
            <a:ext cx="7375828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Reason 1: To Stay Focused on Our “WHY” &amp; “JOURNEY”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C897004-0082-D243-BE48-A3EC497179CD}"/>
              </a:ext>
            </a:extLst>
          </p:cNvPr>
          <p:cNvSpPr/>
          <p:nvPr/>
        </p:nvSpPr>
        <p:spPr>
          <a:xfrm>
            <a:off x="3879710" y="2244904"/>
            <a:ext cx="3332459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Financial Security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Potential Tax Advantages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Mortgage/Rent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Car Payment</a:t>
            </a:r>
          </a:p>
          <a:p>
            <a:pPr defTabSz="914149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Back Up Plan</a:t>
            </a:r>
          </a:p>
        </p:txBody>
      </p:sp>
    </p:spTree>
    <p:extLst>
      <p:ext uri="{BB962C8B-B14F-4D97-AF65-F5344CB8AC3E}">
        <p14:creationId xmlns:p14="http://schemas.microsoft.com/office/powerpoint/2010/main" val="39269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453"/>
            <a:ext cx="9118242" cy="621907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My</a:t>
            </a:r>
            <a:r>
              <a:rPr lang="en-AU" b="1" dirty="0" smtClean="0">
                <a:solidFill>
                  <a:srgbClr val="0070C0"/>
                </a:solidFill>
              </a:rPr>
              <a:t> “WHY”  </a:t>
            </a:r>
            <a:endParaRPr lang="en-AU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337" t="17261" r="30318" b="37344"/>
          <a:stretch/>
        </p:blipFill>
        <p:spPr>
          <a:xfrm>
            <a:off x="4311694" y="4093978"/>
            <a:ext cx="3873865" cy="2450626"/>
          </a:xfrm>
          <a:prstGeom prst="rect">
            <a:avLst/>
          </a:prstGeom>
        </p:spPr>
      </p:pic>
      <p:pic>
        <p:nvPicPr>
          <p:cNvPr id="5" name="Picture 4" descr="Image result for andrew el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19" y="1547517"/>
            <a:ext cx="1929779" cy="19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sasha nicho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2" r="18611" b="5988"/>
          <a:stretch/>
        </p:blipFill>
        <p:spPr bwMode="auto">
          <a:xfrm>
            <a:off x="6935063" y="1002251"/>
            <a:ext cx="1466068" cy="24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may contain: 1 person, stan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3"/>
          <a:stretch/>
        </p:blipFill>
        <p:spPr bwMode="auto">
          <a:xfrm>
            <a:off x="3093630" y="1081572"/>
            <a:ext cx="1649922" cy="23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5" y="4582815"/>
            <a:ext cx="1600888" cy="10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Image result for residual inc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2" y="4590898"/>
            <a:ext cx="1692877" cy="16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Image result for residual inc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7" y="5566462"/>
            <a:ext cx="1450111" cy="8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" b="12666"/>
          <a:stretch/>
        </p:blipFill>
        <p:spPr bwMode="auto">
          <a:xfrm>
            <a:off x="8722740" y="4475725"/>
            <a:ext cx="3118694" cy="19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/>
          <a:stretch/>
        </p:blipFill>
        <p:spPr>
          <a:xfrm>
            <a:off x="111584" y="1294756"/>
            <a:ext cx="2860679" cy="3169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1"/>
          <a:stretch/>
        </p:blipFill>
        <p:spPr>
          <a:xfrm>
            <a:off x="8570813" y="1322484"/>
            <a:ext cx="3499821" cy="3102189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179118" y="3572770"/>
            <a:ext cx="3621187" cy="521208"/>
          </a:xfrm>
        </p:spPr>
        <p:txBody>
          <a:bodyPr/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Collect Moments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B3D8FD7D-37F8-9449-AC84-46D5E5B900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264" y="1508695"/>
            <a:ext cx="2550751" cy="1740385"/>
          </a:xfrm>
          <a:prstGeom prst="rect">
            <a:avLst/>
          </a:prstGeom>
          <a:effectLst/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D182B40-A67E-DF47-BF71-B1847A016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2"/>
          <a:stretch/>
        </p:blipFill>
        <p:spPr>
          <a:xfrm>
            <a:off x="722200" y="1504125"/>
            <a:ext cx="2596250" cy="135604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5D6CA93-1790-BD44-9518-1DC4D4484868}"/>
              </a:ext>
            </a:extLst>
          </p:cNvPr>
          <p:cNvSpPr/>
          <p:nvPr/>
        </p:nvSpPr>
        <p:spPr>
          <a:xfrm>
            <a:off x="642763" y="343055"/>
            <a:ext cx="10614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D4C38F-FF8C-7F4C-8F7A-61042BA2721E}"/>
              </a:ext>
            </a:extLst>
          </p:cNvPr>
          <p:cNvCxnSpPr>
            <a:cxnSpLocks/>
          </p:cNvCxnSpPr>
          <p:nvPr/>
        </p:nvCxnSpPr>
        <p:spPr>
          <a:xfrm>
            <a:off x="634473" y="618067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F4219-D1A1-294A-9348-4B0E5BAFDED5}"/>
              </a:ext>
            </a:extLst>
          </p:cNvPr>
          <p:cNvSpPr/>
          <p:nvPr/>
        </p:nvSpPr>
        <p:spPr>
          <a:xfrm>
            <a:off x="8846264" y="2846672"/>
            <a:ext cx="2550751" cy="530311"/>
          </a:xfrm>
          <a:prstGeom prst="rect">
            <a:avLst/>
          </a:prstGeom>
          <a:solidFill>
            <a:srgbClr val="099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 anchorCtr="1">
            <a:normAutofit fontScale="92500" lnSpcReduction="20000"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is your “WHY”</a:t>
            </a:r>
            <a:endParaRPr lang="en-US" sz="13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8–15 Hours Weekly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• 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$300–$3600 Weekly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•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Create 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a Residual Income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3F4219-D1A1-294A-9348-4B0E5BAFDED5}"/>
              </a:ext>
            </a:extLst>
          </p:cNvPr>
          <p:cNvSpPr/>
          <p:nvPr/>
        </p:nvSpPr>
        <p:spPr>
          <a:xfrm>
            <a:off x="722200" y="2817855"/>
            <a:ext cx="2594938" cy="6460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 anchorCtr="1">
            <a:norm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are HERE – 45 Year Plan</a:t>
            </a:r>
            <a:endParaRPr lang="en-US" sz="15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Trading Time for Money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912" y="3602431"/>
            <a:ext cx="178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Century Gothic" panose="020B0502020202020204" pitchFamily="34" charset="0"/>
              </a:rPr>
              <a:t>I’m excited. I started the business!</a:t>
            </a:r>
            <a:endParaRPr lang="en-AU" sz="1200" b="1" dirty="0">
              <a:latin typeface="Century Gothic" panose="020B0502020202020204" pitchFamily="34" charset="0"/>
            </a:endParaRPr>
          </a:p>
        </p:txBody>
      </p:sp>
      <p:pic>
        <p:nvPicPr>
          <p:cNvPr id="15370" name="Picture 10" descr="Sunshine by hector gome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149">
            <a:off x="485186" y="3626925"/>
            <a:ext cx="1080958" cy="9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5"/>
          <a:stretch/>
        </p:blipFill>
        <p:spPr bwMode="auto">
          <a:xfrm>
            <a:off x="4045240" y="1660235"/>
            <a:ext cx="4185632" cy="8776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Image result for sunsh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63" y="2518516"/>
            <a:ext cx="589454" cy="5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04202" y="5417594"/>
            <a:ext cx="24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Century Gothic" panose="020B0502020202020204" pitchFamily="34" charset="0"/>
              </a:rPr>
              <a:t>Ugh…my family said I’m doing one of those thing”. This business is so hard, it doesn’t work.</a:t>
            </a:r>
            <a:endParaRPr lang="en-AU" sz="1200" b="1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1648" y="5412722"/>
            <a:ext cx="22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Century Gothic" panose="020B0502020202020204" pitchFamily="34" charset="0"/>
              </a:rPr>
              <a:t>I have spoken to all my </a:t>
            </a:r>
            <a:r>
              <a:rPr lang="en-AU" sz="1200" b="1" dirty="0">
                <a:latin typeface="Century Gothic" panose="020B0502020202020204" pitchFamily="34" charset="0"/>
              </a:rPr>
              <a:t>F</a:t>
            </a:r>
            <a:r>
              <a:rPr lang="en-AU" sz="1200" b="1" dirty="0" smtClean="0">
                <a:latin typeface="Century Gothic" panose="020B0502020202020204" pitchFamily="34" charset="0"/>
              </a:rPr>
              <a:t>&amp;F, I have no one to show the plan to anymore. </a:t>
            </a:r>
            <a:endParaRPr lang="en-AU" sz="12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7877" y="4782352"/>
            <a:ext cx="202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Century Gothic" panose="020B0502020202020204" pitchFamily="34" charset="0"/>
              </a:rPr>
              <a:t>OMG…OPC3 out of stock, </a:t>
            </a:r>
            <a:r>
              <a:rPr lang="en-AU" sz="1200" b="1" dirty="0">
                <a:latin typeface="Century Gothic" panose="020B0502020202020204" pitchFamily="34" charset="0"/>
              </a:rPr>
              <a:t>I</a:t>
            </a:r>
            <a:r>
              <a:rPr lang="en-AU" sz="1200" b="1" dirty="0" smtClean="0">
                <a:latin typeface="Century Gothic" panose="020B0502020202020204" pitchFamily="34" charset="0"/>
              </a:rPr>
              <a:t> should just quit!</a:t>
            </a:r>
            <a:endParaRPr lang="en-AU" sz="12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2176" y="3633208"/>
            <a:ext cx="2020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 smtClean="0">
                <a:latin typeface="Century Gothic" panose="020B0502020202020204" pitchFamily="34" charset="0"/>
              </a:rPr>
              <a:t>My best friend said yes, she’ll join my business…awesome!</a:t>
            </a:r>
            <a:endParaRPr lang="en-AU" b="1" dirty="0">
              <a:latin typeface="Century Gothic" panose="020B0502020202020204" pitchFamily="34" charset="0"/>
            </a:endParaRPr>
          </a:p>
        </p:txBody>
      </p:sp>
      <p:pic>
        <p:nvPicPr>
          <p:cNvPr id="15380" name="Picture 20" descr="Image result for sunsh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203">
            <a:off x="3600835" y="3232609"/>
            <a:ext cx="639374" cy="6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6" t="22589" r="31643"/>
          <a:stretch/>
        </p:blipFill>
        <p:spPr bwMode="auto">
          <a:xfrm rot="5400000">
            <a:off x="2807744" y="2457771"/>
            <a:ext cx="1693126" cy="44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9014" r="27484"/>
          <a:stretch/>
        </p:blipFill>
        <p:spPr bwMode="auto">
          <a:xfrm rot="17154029">
            <a:off x="6233954" y="1294294"/>
            <a:ext cx="2315443" cy="547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694754" y="2572381"/>
            <a:ext cx="208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Century Gothic" panose="020B0502020202020204" pitchFamily="34" charset="0"/>
              </a:rPr>
              <a:t>My guest said “yes”, she’ll attend UBP, excited! Doing a happy dance!!!</a:t>
            </a:r>
            <a:endParaRPr lang="en-AU" sz="1200" b="1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732769" y="786568"/>
            <a:ext cx="4354767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But…the journey as UFO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0331" y="886869"/>
            <a:ext cx="4941081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200" b="1" dirty="0" smtClean="0">
                <a:solidFill>
                  <a:schemeClr val="accent1">
                    <a:lumMod val="75000"/>
                  </a:schemeClr>
                </a:solidFill>
              </a:rPr>
              <a:t>Your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FOCUS</a:t>
            </a:r>
            <a:r>
              <a:rPr lang="en-AU" sz="2200" b="1" dirty="0" smtClean="0">
                <a:solidFill>
                  <a:schemeClr val="accent1">
                    <a:lumMod val="75000"/>
                  </a:schemeClr>
                </a:solidFill>
              </a:rPr>
              <a:t> Determines Your 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REALITY</a:t>
            </a:r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sad emoj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43" y="5371873"/>
            <a:ext cx="464296" cy="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d emoji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/>
        </p:blipFill>
        <p:spPr bwMode="auto">
          <a:xfrm>
            <a:off x="5231917" y="4523097"/>
            <a:ext cx="500085" cy="5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ry emoj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8" y="5357887"/>
            <a:ext cx="436365" cy="4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ancing emoj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24" y="3516462"/>
            <a:ext cx="584381" cy="6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136087" y="3636377"/>
            <a:ext cx="150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Century Gothic" panose="020B0502020202020204" pitchFamily="34" charset="0"/>
              </a:rPr>
              <a:t>I got paid … shop.com is the best!</a:t>
            </a:r>
            <a:endParaRPr lang="en-AU" sz="1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2928" y="1286592"/>
            <a:ext cx="728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>
                <a:solidFill>
                  <a:srgbClr val="FF0000"/>
                </a:solidFill>
              </a:rPr>
              <a:t>X</a:t>
            </a:r>
            <a:endParaRPr lang="en-A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" grpId="0"/>
      <p:bldP spid="27" grpId="0"/>
      <p:bldP spid="28" grpId="0"/>
      <p:bldP spid="30" grpId="0"/>
      <p:bldP spid="9" grpId="0"/>
      <p:bldP spid="44" grpId="0"/>
      <p:bldP spid="2" grpId="0"/>
      <p:bldP spid="2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E51E415-FC99-A14D-8D67-511FE29822D1}"/>
              </a:ext>
            </a:extLst>
          </p:cNvPr>
          <p:cNvSpPr/>
          <p:nvPr/>
        </p:nvSpPr>
        <p:spPr>
          <a:xfrm>
            <a:off x="684785" y="425512"/>
            <a:ext cx="9224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ln w="3175">
                  <a:noFill/>
                </a:ln>
                <a:solidFill>
                  <a:srgbClr val="0997B5"/>
                </a:solidFill>
                <a:latin typeface="Calibri" panose="020F0502020204030204" pitchFamily="34" charset="0"/>
                <a:ea typeface="Helvetica Regular" charset="0"/>
                <a:cs typeface="Helvetica Regular" charset="0"/>
              </a:rPr>
              <a:t>GMTSS &amp; the importance of  attending events</a:t>
            </a:r>
            <a:endParaRPr lang="en-US" sz="2800" b="1" cap="all" dirty="0">
              <a:ln w="3175">
                <a:noFill/>
              </a:ln>
              <a:solidFill>
                <a:srgbClr val="0997B5"/>
              </a:solidFill>
              <a:latin typeface="Calibri" panose="020F0502020204030204" pitchFamily="34" charset="0"/>
              <a:ea typeface="Helvetica Regular" charset="0"/>
              <a:cs typeface="Helvetica Regular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67979A-173C-D344-B7D6-DEEDCAE09B69}"/>
              </a:ext>
            </a:extLst>
          </p:cNvPr>
          <p:cNvCxnSpPr>
            <a:cxnSpLocks/>
          </p:cNvCxnSpPr>
          <p:nvPr/>
        </p:nvCxnSpPr>
        <p:spPr>
          <a:xfrm>
            <a:off x="634473" y="618067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36E8B-7BF0-4F48-ADAF-2203BFCD23AF}"/>
              </a:ext>
            </a:extLst>
          </p:cNvPr>
          <p:cNvSpPr/>
          <p:nvPr/>
        </p:nvSpPr>
        <p:spPr>
          <a:xfrm>
            <a:off x="824248" y="1097631"/>
            <a:ext cx="5089721" cy="553998"/>
          </a:xfrm>
          <a:prstGeom prst="rect">
            <a:avLst/>
          </a:prstGeom>
          <a:solidFill>
            <a:srgbClr val="0997B5"/>
          </a:solidFill>
        </p:spPr>
        <p:txBody>
          <a:bodyPr wrap="square" lIns="182880" tIns="91440" rIns="91440" bIns="91440">
            <a:spAutoFit/>
          </a:bodyPr>
          <a:lstStyle/>
          <a:p>
            <a:pPr defTabSz="914149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Reason 2:  To Strengthen Our Belief!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3969" y="1166623"/>
            <a:ext cx="568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- Belief - Posture!</a:t>
            </a:r>
            <a:endParaRPr lang="en-AU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3970" y="1023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49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</a:br>
            <a:endParaRPr lang="en-AU" dirty="0"/>
          </a:p>
        </p:txBody>
      </p:sp>
      <p:pic>
        <p:nvPicPr>
          <p:cNvPr id="3" name="Picture 2" descr="Image result for jr ridinger beli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3266953"/>
            <a:ext cx="4729017" cy="2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3969" y="1736488"/>
            <a:ext cx="54263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Believe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in YOU</a:t>
            </a:r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: </a:t>
            </a:r>
            <a:endParaRPr lang="en-AU" sz="2200" b="1" dirty="0" smtClean="0"/>
          </a:p>
          <a:p>
            <a:r>
              <a:rPr lang="en-AU" sz="2000" b="1" dirty="0" smtClean="0"/>
              <a:t>“When you surround yourself with positive people who are making a difference in the world, you start to believe anything is possible.”  - </a:t>
            </a:r>
            <a:r>
              <a:rPr lang="en-AU" sz="1600" dirty="0" smtClean="0"/>
              <a:t>Steve Aitchison</a:t>
            </a:r>
            <a:endParaRPr lang="en-AU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E06F6E-2D40-FA41-A170-F28DD1177E55}"/>
              </a:ext>
            </a:extLst>
          </p:cNvPr>
          <p:cNvSpPr/>
          <p:nvPr/>
        </p:nvSpPr>
        <p:spPr>
          <a:xfrm>
            <a:off x="824247" y="1713900"/>
            <a:ext cx="508972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49"/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Believe in the Industry:</a:t>
            </a:r>
          </a:p>
          <a:p>
            <a:pPr marL="285750" indent="-285750" algn="just" defTabSz="914149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Business of the 21</a:t>
            </a:r>
            <a:r>
              <a:rPr lang="en-US" sz="2000" baseline="30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st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 century.</a:t>
            </a:r>
          </a:p>
          <a:p>
            <a:pPr algn="just" defTabSz="914149"/>
            <a:endParaRPr lang="en-US" sz="20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algn="just" defTabSz="914149"/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Believe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in the Company:</a:t>
            </a:r>
          </a:p>
          <a:p>
            <a:pPr marL="285750" indent="-285750" defTabSz="914149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system for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entrepreneurs to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create an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Helvetica Regular" charset="0"/>
              </a:rPr>
              <a:t>ongoing</a:t>
            </a:r>
            <a:r>
              <a:rPr lang="en-US" sz="2000" dirty="0">
                <a:latin typeface="Calibri Light" panose="020F0302020204030204" pitchFamily="34" charset="0"/>
                <a:ea typeface="Helvetica Regular" charset="0"/>
                <a:cs typeface="Helvetica Regular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income, become 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Helvetica Regular" charset="0"/>
              </a:rPr>
              <a:t>financially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Helvetica Regular" charset="0"/>
              </a:rPr>
              <a:t>independent &amp;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providing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consumers worldwide with a better way to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shop.</a:t>
            </a:r>
          </a:p>
          <a:p>
            <a:pPr algn="just" defTabSz="914149"/>
            <a:endParaRPr lang="en-US" sz="2000" dirty="0"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  <a:p>
            <a:pPr algn="just" defTabSz="914149"/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Believe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in the Products:</a:t>
            </a:r>
          </a:p>
          <a:p>
            <a:pPr marL="285750" indent="-285750" defTabSz="914149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Training by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product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experts –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FACTS </a:t>
            </a:r>
            <a:r>
              <a:rPr lang="en-US" sz="2000" dirty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&amp; </a:t>
            </a:r>
            <a:r>
              <a:rPr lang="en-US" sz="2000" dirty="0" smtClean="0"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Testimonials.</a:t>
            </a:r>
          </a:p>
        </p:txBody>
      </p:sp>
    </p:spTree>
    <p:extLst>
      <p:ext uri="{BB962C8B-B14F-4D97-AF65-F5344CB8AC3E}">
        <p14:creationId xmlns:p14="http://schemas.microsoft.com/office/powerpoint/2010/main" val="39187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Template_CA - v3" id="{05BEC7B3-9C4F-4697-9BCB-CF8E9EC8EB39}" vid="{BBA0308C-16F9-454C-BD0F-1B17E2C0F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6dc4bcd6-49db-4c07-9060-8acfc67cef9f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sharepoint/v3"/>
    <ds:schemaRef ds:uri="http://purl.org/dc/elements/1.1/"/>
    <ds:schemaRef ds:uri="http://schemas.microsoft.com/office/2006/metadata/properties"/>
    <ds:schemaRef ds:uri="fb0879af-3eba-417a-a55a-ffe6dcd6ca7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1096</Words>
  <Application>Microsoft Office PowerPoint</Application>
  <PresentationFormat>Widescreen</PresentationFormat>
  <Paragraphs>181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Cooper Std Black</vt:lpstr>
      <vt:lpstr>Corbel</vt:lpstr>
      <vt:lpstr>Courier New</vt:lpstr>
      <vt:lpstr>Helvetica Regular</vt:lpstr>
      <vt:lpstr>Sanvito Pro</vt:lpstr>
      <vt:lpstr>Segoe Script</vt:lpstr>
      <vt:lpstr>Wingdings</vt:lpstr>
      <vt:lpstr>Office Theme</vt:lpstr>
      <vt:lpstr>GMTSS  &amp;  THE IMPORTANCE OF ATTENDING EVENTS</vt:lpstr>
      <vt:lpstr>LOREM IPSUM DOLOR SIT AMET, CONSECTETUER ADIPISCING ELIT. </vt:lpstr>
      <vt:lpstr>PowerPoint Presentation</vt:lpstr>
      <vt:lpstr>PowerPoint Presentation</vt:lpstr>
      <vt:lpstr>PowerPoint Presentation</vt:lpstr>
      <vt:lpstr>PowerPoint Presentation</vt:lpstr>
      <vt:lpstr>My “WHY”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GMTSS  &amp;  THE IMPORTANCE OF ATTENDING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2019-03-31T02:57:23Z</dcterms:created>
  <dcterms:modified xsi:type="dcterms:W3CDTF">2019-05-02T05:12:45Z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